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5" r:id="rId4"/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5d1ff08e91_0_44:notes"/>
          <p:cNvSpPr/>
          <p:nvPr>
            <p:ph idx="2" type="sldImg"/>
          </p:nvPr>
        </p:nvSpPr>
        <p:spPr>
          <a:xfrm>
            <a:off x="381300" y="685800"/>
            <a:ext cx="6096000" cy="3429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5d1ff08e9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8aa5bafe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28aa5bafe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8aa5bafe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28aa5bafe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28aa5bafe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28aa5bafe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28aa5bafe6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28aa5bafe6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28aa5bafe6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28aa5bafe6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8aa5bafe6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8aa5bafe6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28aa5bafe6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28aa5bafe6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28aa5bafe6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28aa5bafe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8aa5bafe6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28aa5bafe6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28aa5bafe6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28aa5bafe6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fa130c594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fa130c594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28aa5bafe6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28aa5bafe6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fa130c594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fa130c594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28aa5bafe6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28aa5bafe6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fa130c59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fa130c59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28aa5baf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28aa5baf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28aa5bafe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28aa5bafe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28aa5bafe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28aa5bafe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8aa5bafe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28aa5bafe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687943" y="4848939"/>
            <a:ext cx="5076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3786377" y="4848939"/>
            <a:ext cx="15711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305514" y="4848939"/>
            <a:ext cx="180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687943" y="292465"/>
            <a:ext cx="61680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87943" y="1066847"/>
            <a:ext cx="6201300" cy="3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700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687943" y="4848939"/>
            <a:ext cx="5076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3786377" y="4848939"/>
            <a:ext cx="15711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8305514" y="4848939"/>
            <a:ext cx="180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687943" y="292465"/>
            <a:ext cx="61680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1" type="ftr"/>
          </p:nvPr>
        </p:nvSpPr>
        <p:spPr>
          <a:xfrm>
            <a:off x="687943" y="4848939"/>
            <a:ext cx="5076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0" type="dt"/>
          </p:nvPr>
        </p:nvSpPr>
        <p:spPr>
          <a:xfrm>
            <a:off x="3786377" y="4848939"/>
            <a:ext cx="15711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305514" y="4848939"/>
            <a:ext cx="180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ctrTitle"/>
          </p:nvPr>
        </p:nvSpPr>
        <p:spPr>
          <a:xfrm>
            <a:off x="685800" y="1594485"/>
            <a:ext cx="7772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subTitle"/>
          </p:nvPr>
        </p:nvSpPr>
        <p:spPr>
          <a:xfrm>
            <a:off x="1371600" y="2880360"/>
            <a:ext cx="64008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700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1" type="ftr"/>
          </p:nvPr>
        </p:nvSpPr>
        <p:spPr>
          <a:xfrm>
            <a:off x="687943" y="4848939"/>
            <a:ext cx="5076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0" type="dt"/>
          </p:nvPr>
        </p:nvSpPr>
        <p:spPr>
          <a:xfrm>
            <a:off x="3786377" y="4848939"/>
            <a:ext cx="15711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8305514" y="4848939"/>
            <a:ext cx="180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687943" y="292465"/>
            <a:ext cx="61680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1" type="ftr"/>
          </p:nvPr>
        </p:nvSpPr>
        <p:spPr>
          <a:xfrm>
            <a:off x="687943" y="4848939"/>
            <a:ext cx="5076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0" type="dt"/>
          </p:nvPr>
        </p:nvSpPr>
        <p:spPr>
          <a:xfrm>
            <a:off x="3786377" y="4848939"/>
            <a:ext cx="15711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8305514" y="4848939"/>
            <a:ext cx="180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7" name="Google Shape;8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8472458" y="4663217"/>
            <a:ext cx="5487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959089" y="102870"/>
            <a:ext cx="872490" cy="798194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687943" y="292465"/>
            <a:ext cx="61680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87943" y="1066847"/>
            <a:ext cx="6201300" cy="3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700" u="none" cap="none" strike="noStrike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687943" y="4848939"/>
            <a:ext cx="5076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3786377" y="4848939"/>
            <a:ext cx="15711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305514" y="4848939"/>
            <a:ext cx="1809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5400" rtl="0">
              <a:lnSpc>
                <a:spcPct val="103333"/>
              </a:lnSpc>
              <a:spcBef>
                <a:spcPts val="0"/>
              </a:spcBef>
              <a:buNone/>
              <a:defRPr b="0" i="0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ctrTitle"/>
          </p:nvPr>
        </p:nvSpPr>
        <p:spPr>
          <a:xfrm>
            <a:off x="198946" y="554394"/>
            <a:ext cx="8520600" cy="1431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Times New Roman"/>
                <a:ea typeface="Times New Roman"/>
                <a:cs typeface="Times New Roman"/>
                <a:sym typeface="Times New Roman"/>
              </a:rPr>
              <a:t>Introduction to Robotics</a:t>
            </a:r>
            <a:endParaRPr sz="4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Times New Roman"/>
                <a:ea typeface="Times New Roman"/>
                <a:cs typeface="Times New Roman"/>
                <a:sym typeface="Times New Roman"/>
              </a:rPr>
              <a:t>CSE 461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0"/>
          <p:cNvSpPr txBox="1"/>
          <p:nvPr/>
        </p:nvSpPr>
        <p:spPr>
          <a:xfrm>
            <a:off x="369919" y="2147631"/>
            <a:ext cx="8520600" cy="15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Lecture </a:t>
            </a: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10</a:t>
            </a:r>
            <a:r>
              <a:rPr lang="en" sz="2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Introduction to Control System Theory</a:t>
            </a:r>
            <a:endParaRPr sz="2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Niloy Irtisam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Lecturer, Dept. of Computer Science and Engineering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Brac University</a:t>
            </a:r>
            <a:endParaRPr sz="2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400" y="1737538"/>
            <a:ext cx="6509199" cy="16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/>
          <p:nvPr/>
        </p:nvSpPr>
        <p:spPr>
          <a:xfrm>
            <a:off x="5134925" y="12638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9"/>
          <p:cNvSpPr txBox="1"/>
          <p:nvPr/>
        </p:nvSpPr>
        <p:spPr>
          <a:xfrm>
            <a:off x="1563625" y="3716300"/>
            <a:ext cx="8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3 rad/s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62" name="Google Shape;162;p29"/>
          <p:cNvSpPr txBox="1"/>
          <p:nvPr/>
        </p:nvSpPr>
        <p:spPr>
          <a:xfrm>
            <a:off x="7160325" y="3716300"/>
            <a:ext cx="107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2.2 rad/s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63" name="Google Shape;163;p29"/>
          <p:cNvSpPr/>
          <p:nvPr/>
        </p:nvSpPr>
        <p:spPr>
          <a:xfrm>
            <a:off x="5134925" y="12638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1185" y="1333261"/>
            <a:ext cx="1486790" cy="86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9"/>
          <p:cNvSpPr/>
          <p:nvPr/>
        </p:nvSpPr>
        <p:spPr>
          <a:xfrm>
            <a:off x="5134925" y="12638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400" y="1737538"/>
            <a:ext cx="6509199" cy="16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/>
          <p:nvPr/>
        </p:nvSpPr>
        <p:spPr>
          <a:xfrm>
            <a:off x="1485950" y="3049550"/>
            <a:ext cx="10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Required Velocity</a:t>
            </a:r>
            <a:endParaRPr>
              <a:solidFill>
                <a:srgbClr val="38761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0"/>
          <p:cNvSpPr txBox="1"/>
          <p:nvPr/>
        </p:nvSpPr>
        <p:spPr>
          <a:xfrm>
            <a:off x="7160325" y="3049550"/>
            <a:ext cx="10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Velocity</a:t>
            </a:r>
            <a:endParaRPr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1185" y="1333261"/>
            <a:ext cx="1486790" cy="86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0"/>
          <p:cNvSpPr/>
          <p:nvPr/>
        </p:nvSpPr>
        <p:spPr>
          <a:xfrm>
            <a:off x="5134925" y="12638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0"/>
          <p:cNvSpPr txBox="1"/>
          <p:nvPr/>
        </p:nvSpPr>
        <p:spPr>
          <a:xfrm>
            <a:off x="1563625" y="3716300"/>
            <a:ext cx="8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3 rad/s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76" name="Google Shape;176;p30"/>
          <p:cNvSpPr txBox="1"/>
          <p:nvPr/>
        </p:nvSpPr>
        <p:spPr>
          <a:xfrm>
            <a:off x="7160325" y="3716300"/>
            <a:ext cx="107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2.2 rad/s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Loop Control</a:t>
            </a: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400" y="1737538"/>
            <a:ext cx="6509199" cy="16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1"/>
          <p:cNvSpPr txBox="1"/>
          <p:nvPr/>
        </p:nvSpPr>
        <p:spPr>
          <a:xfrm>
            <a:off x="1485950" y="3049550"/>
            <a:ext cx="10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Required Velocity</a:t>
            </a:r>
            <a:endParaRPr>
              <a:solidFill>
                <a:srgbClr val="38761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31"/>
          <p:cNvSpPr txBox="1"/>
          <p:nvPr/>
        </p:nvSpPr>
        <p:spPr>
          <a:xfrm>
            <a:off x="7160325" y="3049550"/>
            <a:ext cx="10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Velocity</a:t>
            </a:r>
            <a:endParaRPr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5" name="Google Shape;18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1185" y="1333261"/>
            <a:ext cx="1486790" cy="86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1"/>
          <p:cNvSpPr/>
          <p:nvPr/>
        </p:nvSpPr>
        <p:spPr>
          <a:xfrm>
            <a:off x="5134925" y="12638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1"/>
          <p:cNvSpPr txBox="1"/>
          <p:nvPr/>
        </p:nvSpPr>
        <p:spPr>
          <a:xfrm>
            <a:off x="1563625" y="3716300"/>
            <a:ext cx="8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3 rad/s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88" name="Google Shape;188;p31"/>
          <p:cNvSpPr txBox="1"/>
          <p:nvPr/>
        </p:nvSpPr>
        <p:spPr>
          <a:xfrm>
            <a:off x="7160325" y="3716300"/>
            <a:ext cx="107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2.2 rad/s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Let’s measure the actual angular velocities.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Now we can compensate for changes in load by feeding back some information.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5113" y="2777825"/>
            <a:ext cx="2173775" cy="217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Closed Loop Control</a:t>
            </a:r>
            <a:endParaRPr/>
          </a:p>
        </p:txBody>
      </p:sp>
      <p:sp>
        <p:nvSpPr>
          <p:cNvPr id="200" name="Google Shape;200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1609725"/>
            <a:ext cx="5715000" cy="19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6793" y="3408625"/>
            <a:ext cx="970400" cy="97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0960" y="630961"/>
            <a:ext cx="1486790" cy="860151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3"/>
          <p:cNvSpPr/>
          <p:nvPr/>
        </p:nvSpPr>
        <p:spPr>
          <a:xfrm>
            <a:off x="4484700" y="5615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 Diagram</a:t>
            </a:r>
            <a:endParaRPr/>
          </a:p>
        </p:txBody>
      </p:sp>
      <p:pic>
        <p:nvPicPr>
          <p:cNvPr id="210" name="Google Shape;2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650" y="1239800"/>
            <a:ext cx="7026700" cy="304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Diagram</a:t>
            </a:r>
            <a:endParaRPr/>
          </a:p>
        </p:txBody>
      </p:sp>
      <p:sp>
        <p:nvSpPr>
          <p:cNvPr id="216" name="Google Shape;216;p35"/>
          <p:cNvSpPr/>
          <p:nvPr/>
        </p:nvSpPr>
        <p:spPr>
          <a:xfrm>
            <a:off x="3766550" y="2205225"/>
            <a:ext cx="1125600" cy="68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endParaRPr/>
          </a:p>
        </p:txBody>
      </p:sp>
      <p:sp>
        <p:nvSpPr>
          <p:cNvPr id="217" name="Google Shape;217;p35"/>
          <p:cNvSpPr/>
          <p:nvPr/>
        </p:nvSpPr>
        <p:spPr>
          <a:xfrm>
            <a:off x="2922250" y="2500050"/>
            <a:ext cx="669600" cy="14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5"/>
          <p:cNvSpPr txBox="1"/>
          <p:nvPr/>
        </p:nvSpPr>
        <p:spPr>
          <a:xfrm>
            <a:off x="1777075" y="2349675"/>
            <a:ext cx="101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Input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35"/>
          <p:cNvSpPr txBox="1"/>
          <p:nvPr/>
        </p:nvSpPr>
        <p:spPr>
          <a:xfrm>
            <a:off x="5862525" y="2371650"/>
            <a:ext cx="101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Output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0" name="Google Shape;220;p35"/>
          <p:cNvSpPr/>
          <p:nvPr/>
        </p:nvSpPr>
        <p:spPr>
          <a:xfrm>
            <a:off x="5066850" y="2478075"/>
            <a:ext cx="669600" cy="14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5"/>
          <p:cNvSpPr txBox="1"/>
          <p:nvPr/>
        </p:nvSpPr>
        <p:spPr>
          <a:xfrm>
            <a:off x="2165375" y="3515375"/>
            <a:ext cx="3804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Y = X*G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Y/X = G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Gain = Y/X= Output/Input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Diagram</a:t>
            </a:r>
            <a:endParaRPr/>
          </a:p>
        </p:txBody>
      </p:sp>
      <p:pic>
        <p:nvPicPr>
          <p:cNvPr id="227" name="Google Shape;22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314450"/>
            <a:ext cx="5819775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250" y="3340702"/>
            <a:ext cx="3486275" cy="151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7"/>
          <p:cNvSpPr/>
          <p:nvPr/>
        </p:nvSpPr>
        <p:spPr>
          <a:xfrm>
            <a:off x="2534050" y="2030550"/>
            <a:ext cx="1281000" cy="54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G(s)</a:t>
            </a:r>
            <a:endParaRPr/>
          </a:p>
        </p:txBody>
      </p:sp>
      <p:sp>
        <p:nvSpPr>
          <p:cNvPr id="235" name="Google Shape;235;p37"/>
          <p:cNvSpPr/>
          <p:nvPr/>
        </p:nvSpPr>
        <p:spPr>
          <a:xfrm>
            <a:off x="2534050" y="3017575"/>
            <a:ext cx="1281000" cy="54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H(s)</a:t>
            </a:r>
            <a:endParaRPr/>
          </a:p>
        </p:txBody>
      </p:sp>
      <p:cxnSp>
        <p:nvCxnSpPr>
          <p:cNvPr id="236" name="Google Shape;236;p37"/>
          <p:cNvCxnSpPr>
            <a:stCxn id="234" idx="3"/>
          </p:cNvCxnSpPr>
          <p:nvPr/>
        </p:nvCxnSpPr>
        <p:spPr>
          <a:xfrm>
            <a:off x="3815050" y="2301150"/>
            <a:ext cx="1339200" cy="1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7" name="Google Shape;23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538" y="2005875"/>
            <a:ext cx="733425" cy="590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37"/>
          <p:cNvCxnSpPr>
            <a:endCxn id="237" idx="1"/>
          </p:cNvCxnSpPr>
          <p:nvPr/>
        </p:nvCxnSpPr>
        <p:spPr>
          <a:xfrm flipH="1" rot="10800000">
            <a:off x="699738" y="2301150"/>
            <a:ext cx="607800" cy="1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9" name="Google Shape;239;p37"/>
          <p:cNvCxnSpPr>
            <a:stCxn id="237" idx="3"/>
            <a:endCxn id="234" idx="1"/>
          </p:cNvCxnSpPr>
          <p:nvPr/>
        </p:nvCxnSpPr>
        <p:spPr>
          <a:xfrm>
            <a:off x="2040963" y="2301150"/>
            <a:ext cx="493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0" name="Google Shape;240;p37"/>
          <p:cNvCxnSpPr>
            <a:endCxn id="235" idx="3"/>
          </p:cNvCxnSpPr>
          <p:nvPr/>
        </p:nvCxnSpPr>
        <p:spPr>
          <a:xfrm rot="5400000">
            <a:off x="3778300" y="2348725"/>
            <a:ext cx="976200" cy="9027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37"/>
          <p:cNvCxnSpPr>
            <a:stCxn id="235" idx="1"/>
            <a:endCxn id="237" idx="2"/>
          </p:cNvCxnSpPr>
          <p:nvPr/>
        </p:nvCxnSpPr>
        <p:spPr>
          <a:xfrm rot="10800000">
            <a:off x="1674250" y="2596375"/>
            <a:ext cx="859800" cy="6918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37"/>
          <p:cNvSpPr txBox="1"/>
          <p:nvPr/>
        </p:nvSpPr>
        <p:spPr>
          <a:xfrm>
            <a:off x="195225" y="1894675"/>
            <a:ext cx="55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X(s)</a:t>
            </a:r>
            <a:endParaRPr/>
          </a:p>
        </p:txBody>
      </p:sp>
      <p:sp>
        <p:nvSpPr>
          <p:cNvPr id="243" name="Google Shape;243;p37"/>
          <p:cNvSpPr txBox="1"/>
          <p:nvPr/>
        </p:nvSpPr>
        <p:spPr>
          <a:xfrm>
            <a:off x="5491125" y="2101050"/>
            <a:ext cx="55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Y(s)</a:t>
            </a:r>
            <a:endParaRPr/>
          </a:p>
        </p:txBody>
      </p:sp>
      <p:pic>
        <p:nvPicPr>
          <p:cNvPr id="244" name="Google Shape;24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0525" y="2857150"/>
            <a:ext cx="214312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7"/>
          <p:cNvSpPr txBox="1"/>
          <p:nvPr/>
        </p:nvSpPr>
        <p:spPr>
          <a:xfrm>
            <a:off x="7836850" y="3112375"/>
            <a:ext cx="859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*X(s)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6" name="Google Shape;246;p37"/>
          <p:cNvSpPr txBox="1"/>
          <p:nvPr/>
        </p:nvSpPr>
        <p:spPr>
          <a:xfrm>
            <a:off x="534900" y="1205650"/>
            <a:ext cx="3280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Feedback Connection</a:t>
            </a:r>
            <a:endParaRPr sz="17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Class</a:t>
            </a:r>
            <a:endParaRPr/>
          </a:p>
        </p:txBody>
      </p:sp>
      <p:sp>
        <p:nvSpPr>
          <p:cNvPr id="252" name="Google Shape;252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to design a control system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to solve a block diagram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PID Control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0010"/>
            <a:ext cx="9144000" cy="47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6910900" y="526325"/>
            <a:ext cx="21351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term "cybernetics" comes from the Greek word "kybernetes," which means "steersman" or "governor." In cybernetics, this refers to the process of controlling or regulating a system by providing feedback. It involves the study of how systems, both biological and artificial, process information, adapt to changes in their environment, and communicate with each other.</a:t>
            </a:r>
            <a:endParaRPr/>
          </a:p>
        </p:txBody>
      </p:sp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ybernetics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things get controlled</a:t>
            </a:r>
            <a:endParaRPr/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437850" y="1191325"/>
            <a:ext cx="6735000" cy="3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b="1" lang="en" sz="2160">
                <a:solidFill>
                  <a:srgbClr val="38761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Systems Example</a:t>
            </a:r>
            <a:endParaRPr b="1" sz="2160">
              <a:solidFill>
                <a:srgbClr val="38761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1460">
                <a:solidFill>
                  <a:srgbClr val="0B539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Body temperature regulation</a:t>
            </a:r>
            <a:endParaRPr sz="1460">
              <a:solidFill>
                <a:srgbClr val="0B539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1360">
                <a:latin typeface="Times New Roman"/>
                <a:ea typeface="Times New Roman"/>
                <a:cs typeface="Times New Roman"/>
                <a:sym typeface="Times New Roman"/>
              </a:rPr>
              <a:t>• If cold, shiver (muscles produce heat)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1360">
                <a:latin typeface="Times New Roman"/>
                <a:ea typeface="Times New Roman"/>
                <a:cs typeface="Times New Roman"/>
                <a:sym typeface="Times New Roman"/>
              </a:rPr>
              <a:t>• If hot, sweat (evaporation takes away heat)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1460">
                <a:solidFill>
                  <a:srgbClr val="0B539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Maintaining social peace</a:t>
            </a:r>
            <a:endParaRPr sz="1460">
              <a:solidFill>
                <a:srgbClr val="0B539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1360">
                <a:latin typeface="Times New Roman"/>
                <a:ea typeface="Times New Roman"/>
                <a:cs typeface="Times New Roman"/>
                <a:sym typeface="Times New Roman"/>
              </a:rPr>
              <a:t>• If a crime is found (sensor), the guilty party is punished (actuator).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1460">
                <a:solidFill>
                  <a:srgbClr val="0B539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Cruise control in cars</a:t>
            </a:r>
            <a:endParaRPr sz="1460">
              <a:solidFill>
                <a:srgbClr val="0B539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1360">
                <a:latin typeface="Times New Roman"/>
                <a:ea typeface="Times New Roman"/>
                <a:cs typeface="Times New Roman"/>
                <a:sym typeface="Times New Roman"/>
              </a:rPr>
              <a:t>• You set a speed, Cruise control will increase fuel intake uphill, and decrease it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1360">
                <a:latin typeface="Times New Roman"/>
                <a:ea typeface="Times New Roman"/>
                <a:cs typeface="Times New Roman"/>
                <a:sym typeface="Times New Roman"/>
              </a:rPr>
              <a:t>downhill.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en" sz="1360">
                <a:latin typeface="Times New Roman"/>
                <a:ea typeface="Times New Roman"/>
                <a:cs typeface="Times New Roman"/>
                <a:sym typeface="Times New Roman"/>
              </a:rPr>
              <a:t>• Etc...</a:t>
            </a:r>
            <a:endParaRPr sz="136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System Goal</a:t>
            </a:r>
            <a:endParaRPr/>
          </a:p>
        </p:txBody>
      </p:sp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725" y="1247775"/>
            <a:ext cx="8195576" cy="2812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49"/>
            <a:ext cx="9144000" cy="513457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/>
          <p:nvPr>
            <p:ph type="title"/>
          </p:nvPr>
        </p:nvSpPr>
        <p:spPr>
          <a:xfrm>
            <a:off x="272875" y="3424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Control Theory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311700" y="23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Control Theory</a:t>
            </a:r>
            <a:endParaRPr/>
          </a:p>
        </p:txBody>
      </p:sp>
      <p:sp>
        <p:nvSpPr>
          <p:cNvPr id="126" name="Google Shape;126;p25"/>
          <p:cNvSpPr txBox="1"/>
          <p:nvPr>
            <p:ph idx="1" type="body"/>
          </p:nvPr>
        </p:nvSpPr>
        <p:spPr>
          <a:xfrm>
            <a:off x="311700" y="963025"/>
            <a:ext cx="8520600" cy="36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294"/>
              <a:buFont typeface="Arial"/>
              <a:buNone/>
            </a:pPr>
            <a:r>
              <a:rPr lang="en" sz="2187">
                <a:solidFill>
                  <a:srgbClr val="1155CC"/>
                </a:solidFill>
              </a:rPr>
              <a:t>Systematic approach to analysis and design</a:t>
            </a:r>
            <a:endParaRPr sz="2187">
              <a:solidFill>
                <a:srgbClr val="1155CC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• Transient response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• Consider sampling times, control frequency Taxonomy of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basic controllers (PID, open-loop, Model-based,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Feedforward...)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• Select controller based on desired characteristics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2739"/>
              <a:buFont typeface="Arial"/>
              <a:buNone/>
            </a:pPr>
            <a:r>
              <a:rPr lang="en" sz="2085">
                <a:solidFill>
                  <a:srgbClr val="1155CC"/>
                </a:solidFill>
              </a:rPr>
              <a:t> Predict system response to some input</a:t>
            </a:r>
            <a:endParaRPr sz="2085">
              <a:solidFill>
                <a:srgbClr val="1155CC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• Speed of response (e.g., adjust to workload changes)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• OsciIIations (variability)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85">
                <a:solidFill>
                  <a:srgbClr val="1155CC"/>
                </a:solidFill>
              </a:rPr>
              <a:t>Assessing stability of system</a:t>
            </a:r>
            <a:endParaRPr sz="2085">
              <a:solidFill>
                <a:srgbClr val="1155CC"/>
              </a:solidFill>
            </a:endParaRPr>
          </a:p>
        </p:txBody>
      </p:sp>
      <p:pic>
        <p:nvPicPr>
          <p:cNvPr id="127" name="Google Shape;1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8875" y="1007850"/>
            <a:ext cx="24003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System</a:t>
            </a:r>
            <a:endParaRPr/>
          </a:p>
        </p:txBody>
      </p:sp>
      <p:pic>
        <p:nvPicPr>
          <p:cNvPr id="133" name="Google Shape;1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025" y="1462988"/>
            <a:ext cx="4559374" cy="234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6"/>
          <p:cNvSpPr/>
          <p:nvPr/>
        </p:nvSpPr>
        <p:spPr>
          <a:xfrm>
            <a:off x="3834500" y="1273575"/>
            <a:ext cx="2047800" cy="264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2951500" y="2049975"/>
            <a:ext cx="1737000" cy="109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Controller</a:t>
            </a:r>
            <a:endParaRPr/>
          </a:p>
        </p:txBody>
      </p:sp>
      <p:cxnSp>
        <p:nvCxnSpPr>
          <p:cNvPr id="136" name="Google Shape;136;p26"/>
          <p:cNvCxnSpPr>
            <a:stCxn id="135" idx="3"/>
            <a:endCxn id="134" idx="3"/>
          </p:cNvCxnSpPr>
          <p:nvPr/>
        </p:nvCxnSpPr>
        <p:spPr>
          <a:xfrm>
            <a:off x="4688500" y="2598225"/>
            <a:ext cx="119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6"/>
          <p:cNvSpPr txBox="1"/>
          <p:nvPr/>
        </p:nvSpPr>
        <p:spPr>
          <a:xfrm>
            <a:off x="991000" y="2417575"/>
            <a:ext cx="13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rad/sec</a:t>
            </a:r>
            <a:endParaRPr/>
          </a:p>
        </p:txBody>
      </p:sp>
      <p:cxnSp>
        <p:nvCxnSpPr>
          <p:cNvPr id="138" name="Google Shape;138;p26"/>
          <p:cNvCxnSpPr>
            <a:stCxn id="137" idx="3"/>
            <a:endCxn id="135" idx="1"/>
          </p:cNvCxnSpPr>
          <p:nvPr/>
        </p:nvCxnSpPr>
        <p:spPr>
          <a:xfrm flipH="1" rot="10800000">
            <a:off x="2378800" y="2598175"/>
            <a:ext cx="572700" cy="1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" name="Google Shape;139;p26"/>
          <p:cNvSpPr txBox="1"/>
          <p:nvPr/>
        </p:nvSpPr>
        <p:spPr>
          <a:xfrm>
            <a:off x="7276800" y="3811050"/>
            <a:ext cx="13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2.2</a:t>
            </a:r>
            <a:r>
              <a:rPr lang="en"/>
              <a:t> rad/sec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400" y="1737538"/>
            <a:ext cx="6509199" cy="16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7"/>
          <p:cNvSpPr/>
          <p:nvPr/>
        </p:nvSpPr>
        <p:spPr>
          <a:xfrm>
            <a:off x="5134925" y="12638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7"/>
          <p:cNvSpPr/>
          <p:nvPr/>
        </p:nvSpPr>
        <p:spPr>
          <a:xfrm>
            <a:off x="5134925" y="12638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400" y="1737538"/>
            <a:ext cx="6509199" cy="16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8"/>
          <p:cNvSpPr/>
          <p:nvPr/>
        </p:nvSpPr>
        <p:spPr>
          <a:xfrm>
            <a:off x="5134925" y="12638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1185" y="1333261"/>
            <a:ext cx="1486790" cy="86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8"/>
          <p:cNvSpPr/>
          <p:nvPr/>
        </p:nvSpPr>
        <p:spPr>
          <a:xfrm>
            <a:off x="5134925" y="1263875"/>
            <a:ext cx="667800" cy="9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